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1"/>
  </p:notesMasterIdLst>
  <p:handoutMasterIdLst>
    <p:handoutMasterId r:id="rId32"/>
  </p:handoutMasterIdLst>
  <p:sldIdLst>
    <p:sldId id="292" r:id="rId5"/>
    <p:sldId id="297" r:id="rId6"/>
    <p:sldId id="298" r:id="rId7"/>
    <p:sldId id="299" r:id="rId8"/>
    <p:sldId id="300" r:id="rId9"/>
    <p:sldId id="301" r:id="rId10"/>
    <p:sldId id="302" r:id="rId11"/>
    <p:sldId id="314" r:id="rId12"/>
    <p:sldId id="315" r:id="rId13"/>
    <p:sldId id="306" r:id="rId14"/>
    <p:sldId id="316" r:id="rId15"/>
    <p:sldId id="303" r:id="rId16"/>
    <p:sldId id="304" r:id="rId17"/>
    <p:sldId id="305" r:id="rId18"/>
    <p:sldId id="312" r:id="rId19"/>
    <p:sldId id="308" r:id="rId20"/>
    <p:sldId id="309" r:id="rId21"/>
    <p:sldId id="310" r:id="rId22"/>
    <p:sldId id="311" r:id="rId23"/>
    <p:sldId id="321" r:id="rId24"/>
    <p:sldId id="317" r:id="rId25"/>
    <p:sldId id="319" r:id="rId26"/>
    <p:sldId id="318" r:id="rId27"/>
    <p:sldId id="320" r:id="rId28"/>
    <p:sldId id="322" r:id="rId29"/>
    <p:sldId id="293" r:id="rId30"/>
  </p:sldIdLst>
  <p:sldSz cx="12192000" cy="6858000"/>
  <p:notesSz cx="6797675" cy="9926638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0487" autoAdjust="0"/>
  </p:normalViewPr>
  <p:slideViewPr>
    <p:cSldViewPr snapToGrid="0">
      <p:cViewPr varScale="1">
        <p:scale>
          <a:sx n="104" d="100"/>
          <a:sy n="104" d="100"/>
        </p:scale>
        <p:origin x="105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06/05/2025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06/05/2025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L’analisi statistica mostra che il gruppo operato con tecnica a 3 </a:t>
            </a:r>
            <a:r>
              <a:rPr lang="it-IT" dirty="0" err="1" smtClean="0"/>
              <a:t>trocar</a:t>
            </a:r>
            <a:r>
              <a:rPr lang="it-IT" dirty="0" smtClean="0"/>
              <a:t> presenta una </a:t>
            </a:r>
            <a:r>
              <a:rPr lang="it-IT" b="1" dirty="0" smtClean="0"/>
              <a:t>deviazione standard e un coefficiente di variazione significativamente inferiori</a:t>
            </a:r>
            <a:r>
              <a:rPr lang="it-IT" dirty="0" smtClean="0"/>
              <a:t> rispetto al gruppo a 4 </a:t>
            </a:r>
            <a:r>
              <a:rPr lang="it-IT" dirty="0" err="1" smtClean="0"/>
              <a:t>trocar</a:t>
            </a:r>
            <a:r>
              <a:rPr lang="it-IT" dirty="0" smtClean="0"/>
              <a:t> (σ = 0.12 vs 0.40; CV = 2.4% vs 8.1%). Questi risultati indicano una </a:t>
            </a:r>
            <a:r>
              <a:rPr lang="it-IT" b="1" dirty="0" smtClean="0"/>
              <a:t>maggiore omogeneità e standardizzazione</a:t>
            </a:r>
            <a:r>
              <a:rPr lang="it-IT" dirty="0" smtClean="0"/>
              <a:t> nell’uso delle cariche nella sleeve a 3 </a:t>
            </a:r>
            <a:r>
              <a:rPr lang="it-IT" dirty="0" err="1" smtClean="0"/>
              <a:t>trocar</a:t>
            </a:r>
            <a:r>
              <a:rPr lang="it-IT" dirty="0" smtClean="0"/>
              <a:t>. Inoltre, la media delle cariche nel gruppo a 3 </a:t>
            </a:r>
            <a:r>
              <a:rPr lang="it-IT" dirty="0" err="1" smtClean="0"/>
              <a:t>trocar</a:t>
            </a:r>
            <a:r>
              <a:rPr lang="it-IT" dirty="0" smtClean="0"/>
              <a:t> è perfettamente centrata su 5, mentre nel gruppo a 4 </a:t>
            </a:r>
            <a:r>
              <a:rPr lang="it-IT" dirty="0" err="1" smtClean="0"/>
              <a:t>trocar</a:t>
            </a:r>
            <a:r>
              <a:rPr lang="it-IT" dirty="0" smtClean="0"/>
              <a:t> vi è una leggera variabilità attorno alla stessa media.</a:t>
            </a:r>
          </a:p>
          <a:p>
            <a:endParaRPr lang="it-IT" dirty="0" smtClean="0"/>
          </a:p>
          <a:p>
            <a:r>
              <a:rPr lang="it-IT" dirty="0" smtClean="0"/>
              <a:t>Il valore p estremamente basso (</a:t>
            </a:r>
            <a:r>
              <a:rPr lang="it-IT" i="1" dirty="0" smtClean="0"/>
              <a:t>p &lt; 0.0001</a:t>
            </a:r>
            <a:r>
              <a:rPr lang="it-IT" dirty="0" smtClean="0"/>
              <a:t>) indica che la differenza di varianza tra i due gruppi è </a:t>
            </a:r>
            <a:r>
              <a:rPr lang="it-IT" b="1" dirty="0" smtClean="0"/>
              <a:t>statisticamente significativa</a:t>
            </a:r>
            <a:r>
              <a:rPr lang="it-IT" dirty="0" smtClean="0"/>
              <a:t>. Questo conferma che l’intervento a 3 </a:t>
            </a:r>
            <a:r>
              <a:rPr lang="it-IT" dirty="0" err="1" smtClean="0"/>
              <a:t>trocar</a:t>
            </a:r>
            <a:r>
              <a:rPr lang="it-IT" dirty="0" smtClean="0"/>
              <a:t> comporta una </a:t>
            </a:r>
            <a:r>
              <a:rPr lang="it-IT" b="1" dirty="0" smtClean="0"/>
              <a:t>variabilità significativamente inferiore</a:t>
            </a:r>
            <a:r>
              <a:rPr lang="it-IT" dirty="0" smtClean="0"/>
              <a:t> nell’uso delle cariche rispetto alla tecnica a 4 </a:t>
            </a:r>
            <a:r>
              <a:rPr lang="it-IT" dirty="0" err="1" smtClean="0"/>
              <a:t>trocar</a:t>
            </a:r>
            <a:r>
              <a:rPr lang="it-IT" dirty="0" smtClean="0"/>
              <a:t>, evidenziando una maggiore </a:t>
            </a:r>
            <a:r>
              <a:rPr lang="it-IT" b="1" dirty="0" smtClean="0"/>
              <a:t>standardizzazione della procedura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56609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2114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SG </a:t>
            </a:r>
            <a:r>
              <a:rPr lang="it-IT" dirty="0" smtClean="0"/>
              <a:t>ROBOTICA e APPROCCIO LATERALE: </a:t>
            </a:r>
            <a:br>
              <a:rPr lang="it-IT" dirty="0" smtClean="0"/>
            </a:br>
            <a:r>
              <a:rPr lang="it-IT" sz="4900" dirty="0" smtClean="0"/>
              <a:t>PRO </a:t>
            </a:r>
            <a:r>
              <a:rPr lang="it-IT" sz="4900" dirty="0"/>
              <a:t>E CONS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b="1" dirty="0" smtClean="0">
                <a:solidFill>
                  <a:srgbClr val="00ACB6"/>
                </a:solidFill>
              </a:rPr>
              <a:t>ANTONIO BRAUN</a:t>
            </a:r>
            <a:endParaRPr lang="it-IT" sz="2800" b="1" dirty="0">
              <a:solidFill>
                <a:srgbClr val="00ACB6"/>
              </a:solidFill>
            </a:endParaRPr>
          </a:p>
          <a:p>
            <a:r>
              <a:rPr lang="it-IT" sz="2800" b="1" dirty="0" smtClean="0">
                <a:solidFill>
                  <a:srgbClr val="00ACB6"/>
                </a:solidFill>
              </a:rPr>
              <a:t>OSPEDALE SANTA MARIA – GVM, BARI</a:t>
            </a:r>
            <a:endParaRPr lang="it-IT" sz="2800" b="1" dirty="0">
              <a:solidFill>
                <a:srgbClr val="0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4294967295"/>
          </p:nvPr>
        </p:nvSpPr>
        <p:spPr>
          <a:xfrm>
            <a:off x="4133850" y="765175"/>
            <a:ext cx="8058150" cy="5826125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D0D0D"/>
                </a:solidFill>
                <a:latin typeface="Söhne"/>
              </a:rPr>
              <a:t>Letteratura scientifica poco presente</a:t>
            </a:r>
          </a:p>
          <a:p>
            <a:r>
              <a:rPr lang="it-IT" dirty="0" smtClean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Vantaggi clinici sovrapponibili </a:t>
            </a:r>
          </a:p>
          <a:p>
            <a:r>
              <a:rPr lang="it-IT" dirty="0" smtClean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Tasso di complicanze </a:t>
            </a:r>
            <a:r>
              <a:rPr lang="it-IT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(minore nella RSG per BMI &gt;60)</a:t>
            </a:r>
          </a:p>
          <a:p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Tempi operatori </a:t>
            </a:r>
          </a:p>
          <a:p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Tempi di ospedalizzazione </a:t>
            </a:r>
          </a:p>
          <a:p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Costi</a:t>
            </a:r>
          </a:p>
          <a:p>
            <a:r>
              <a:rPr lang="it-IT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Miglior ergonomia per il chirurgo</a:t>
            </a:r>
          </a:p>
          <a:p>
            <a:r>
              <a:rPr lang="it-IT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Curva di apprendimento </a:t>
            </a:r>
            <a:r>
              <a:rPr lang="it-IT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breve</a:t>
            </a: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0" y="1884363"/>
            <a:ext cx="3314700" cy="2095500"/>
          </a:xfrm>
        </p:spPr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4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SLEEVE CON APPROCCIO LATERALE</a:t>
            </a:r>
            <a:endParaRPr lang="it-IT" dirty="0"/>
          </a:p>
        </p:txBody>
      </p:sp>
      <p:pic>
        <p:nvPicPr>
          <p:cNvPr id="1026" name="Picture 2" descr="Pensiero laterale: cos'è? - FocusJunior.it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3" r="1324" b="12082"/>
          <a:stretch/>
        </p:blipFill>
        <p:spPr bwMode="auto">
          <a:xfrm>
            <a:off x="2362201" y="400050"/>
            <a:ext cx="7096124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6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5000" t="8024" r="22222" b="29383"/>
          <a:stretch/>
        </p:blipFill>
        <p:spPr>
          <a:xfrm>
            <a:off x="5188257" y="299103"/>
            <a:ext cx="6919729" cy="56952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9930" t="18642" r="24097" b="57777"/>
          <a:stretch/>
        </p:blipFill>
        <p:spPr>
          <a:xfrm>
            <a:off x="152400" y="178879"/>
            <a:ext cx="4898164" cy="18060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36249" t="14445" r="30070" b="36543"/>
          <a:stretch/>
        </p:blipFill>
        <p:spPr>
          <a:xfrm>
            <a:off x="627641" y="2353986"/>
            <a:ext cx="4354556" cy="3564451"/>
          </a:xfrm>
          <a:prstGeom prst="rect">
            <a:avLst/>
          </a:prstGeom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9861" t="16297" r="24792" b="62222"/>
          <a:stretch/>
        </p:blipFill>
        <p:spPr>
          <a:xfrm>
            <a:off x="260350" y="19050"/>
            <a:ext cx="5416550" cy="185163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5764" t="19753" r="23542" b="32716"/>
          <a:stretch/>
        </p:blipFill>
        <p:spPr>
          <a:xfrm>
            <a:off x="5760526" y="180975"/>
            <a:ext cx="6234051" cy="40957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34444" t="22592" r="30694" b="34198"/>
          <a:stretch/>
        </p:blipFill>
        <p:spPr>
          <a:xfrm>
            <a:off x="107044" y="2228850"/>
            <a:ext cx="5350781" cy="37306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35764" t="29630" r="31875" b="47037"/>
          <a:stretch/>
        </p:blipFill>
        <p:spPr>
          <a:xfrm>
            <a:off x="6709312" y="4276725"/>
            <a:ext cx="4336477" cy="1758786"/>
          </a:xfrm>
          <a:prstGeom prst="rect">
            <a:avLst/>
          </a:prstGeom>
        </p:spPr>
      </p:pic>
      <p:sp>
        <p:nvSpPr>
          <p:cNvPr id="6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7292" t="20741" r="39097" b="49630"/>
          <a:stretch/>
        </p:blipFill>
        <p:spPr>
          <a:xfrm>
            <a:off x="191924" y="2302261"/>
            <a:ext cx="43180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7083" t="13704" r="39167" b="46790"/>
          <a:stretch/>
        </p:blipFill>
        <p:spPr>
          <a:xfrm>
            <a:off x="4352005" y="1943100"/>
            <a:ext cx="4343400" cy="4064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37222" t="44444" r="46597" b="41112"/>
          <a:stretch/>
        </p:blipFill>
        <p:spPr>
          <a:xfrm>
            <a:off x="8972134" y="4521200"/>
            <a:ext cx="2959100" cy="14859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39861" t="17778" r="24792" b="62839"/>
          <a:stretch/>
        </p:blipFill>
        <p:spPr>
          <a:xfrm>
            <a:off x="68366" y="0"/>
            <a:ext cx="6135880" cy="1892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l="57570" t="16173" r="20208" b="40741"/>
          <a:stretch/>
        </p:blipFill>
        <p:spPr>
          <a:xfrm>
            <a:off x="8972134" y="496131"/>
            <a:ext cx="2812575" cy="3067465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73332" y="1174076"/>
            <a:ext cx="64323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«Lo </a:t>
            </a:r>
            <a:r>
              <a:rPr lang="it-IT" dirty="0"/>
              <a:t>stomaco si trova nella parte superiore della cavità addominale, sotto il fegato e il diaframma e sopra il colon trasverso, il suo mesocolon e il pancreas. Occupa contemporaneamente una grande parte dell'epigastrio e quasi tutto l'ipocondrio sinistro. Lo stomaco generalmente ha una direzione quasi verticale: i due terzi superiori sono verticali, il terzo inferiore ha una direzione orizzontale</a:t>
            </a:r>
            <a:r>
              <a:rPr lang="it-IT" dirty="0" smtClean="0"/>
              <a:t>.»</a:t>
            </a:r>
          </a:p>
          <a:p>
            <a:pPr algn="r"/>
            <a:r>
              <a:rPr lang="it-IT" i="1" dirty="0" err="1"/>
              <a:t>Testut</a:t>
            </a:r>
            <a:r>
              <a:rPr lang="it-IT" i="1" dirty="0"/>
              <a:t> L, </a:t>
            </a:r>
            <a:r>
              <a:rPr lang="it-IT" i="1" dirty="0" err="1"/>
              <a:t>Latarjet</a:t>
            </a:r>
            <a:r>
              <a:rPr lang="it-IT" i="1" dirty="0"/>
              <a:t> A. Anatomia umana, vol. 5. 5th ed. Unione tipografico-editrice torinese; 1999. p. 485-88.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sz="2400" dirty="0" smtClean="0"/>
          </a:p>
          <a:p>
            <a:r>
              <a:rPr lang="it-IT" sz="2400" dirty="0" smtClean="0"/>
              <a:t>Il </a:t>
            </a:r>
            <a:r>
              <a:rPr lang="it-IT" sz="2400" dirty="0"/>
              <a:t>posizionamento dei tre </a:t>
            </a:r>
            <a:r>
              <a:rPr lang="it-IT" sz="2400" dirty="0" err="1"/>
              <a:t>trocar</a:t>
            </a:r>
            <a:r>
              <a:rPr lang="it-IT" sz="2400" dirty="0"/>
              <a:t> da 12 mm viene eseguito </a:t>
            </a:r>
            <a:r>
              <a:rPr lang="it-IT" sz="2400" dirty="0" smtClean="0"/>
              <a:t>adattandolo </a:t>
            </a:r>
            <a:r>
              <a:rPr lang="it-IT" sz="2400" dirty="0"/>
              <a:t>alla normale posizione anatomica che lo </a:t>
            </a:r>
            <a:r>
              <a:rPr lang="it-IT" sz="2400" dirty="0" smtClean="0"/>
              <a:t>stomaco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57" y="192276"/>
            <a:ext cx="3936525" cy="5504893"/>
          </a:xfrm>
          <a:prstGeom prst="rect">
            <a:avLst/>
          </a:prstGeom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it-IT" dirty="0" smtClean="0"/>
              <a:t>Un passo indietro…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40313" t="25000" r="32604" b="27702"/>
          <a:stretch/>
        </p:blipFill>
        <p:spPr>
          <a:xfrm flipH="1">
            <a:off x="1279755" y="3177652"/>
            <a:ext cx="2618914" cy="2572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40625" t="34630" r="12813" b="44814"/>
          <a:stretch/>
        </p:blipFill>
        <p:spPr>
          <a:xfrm>
            <a:off x="0" y="1857773"/>
            <a:ext cx="4562476" cy="113296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31361"/>
          <a:stretch/>
        </p:blipFill>
        <p:spPr>
          <a:xfrm>
            <a:off x="8369301" y="166190"/>
            <a:ext cx="2786380" cy="172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291" y="2087462"/>
            <a:ext cx="2817289" cy="375638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39" y="2087462"/>
            <a:ext cx="2817289" cy="375638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745">
            <a:off x="10652374" y="206466"/>
            <a:ext cx="1257815" cy="1674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9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8" b="12660"/>
          <a:stretch/>
        </p:blipFill>
        <p:spPr>
          <a:xfrm>
            <a:off x="1016001" y="884783"/>
            <a:ext cx="6439986" cy="44111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27" y="2008457"/>
            <a:ext cx="3927669" cy="28126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35015" r="-5513" b="-5910"/>
          <a:stretch/>
        </p:blipFill>
        <p:spPr>
          <a:xfrm rot="7488525">
            <a:off x="4454956" y="2543436"/>
            <a:ext cx="2033486" cy="20778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Freccia a destra 8"/>
          <p:cNvSpPr/>
          <p:nvPr/>
        </p:nvSpPr>
        <p:spPr>
          <a:xfrm>
            <a:off x="7180727" y="3060919"/>
            <a:ext cx="863600" cy="521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35015" r="-5513" b="-5910"/>
          <a:stretch/>
        </p:blipFill>
        <p:spPr>
          <a:xfrm rot="7488525">
            <a:off x="4436413" y="2543436"/>
            <a:ext cx="2033486" cy="20778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1512" y="655497"/>
            <a:ext cx="4390262" cy="5853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64" y="2451585"/>
            <a:ext cx="3521720" cy="332832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8" y="1922132"/>
            <a:ext cx="5777412" cy="4137215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it-IT" dirty="0"/>
              <a:t>Sleeve con approccio laterale</a:t>
            </a: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75" y="129079"/>
            <a:ext cx="6439011" cy="58739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B11D530-2A89-0E21-ED35-E1A1EAA5F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" t="13791" r="64039" b="13920"/>
          <a:stretch/>
        </p:blipFill>
        <p:spPr>
          <a:xfrm>
            <a:off x="457200" y="1460501"/>
            <a:ext cx="2768600" cy="392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49375" t="30617" r="28958" b="23951"/>
          <a:stretch/>
        </p:blipFill>
        <p:spPr>
          <a:xfrm>
            <a:off x="9064074" y="1460501"/>
            <a:ext cx="3127926" cy="3689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2652842"/>
            <a:ext cx="55789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Utilizzo </a:t>
            </a:r>
            <a:r>
              <a:rPr lang="it-IT" dirty="0"/>
              <a:t>dei </a:t>
            </a:r>
            <a:r>
              <a:rPr lang="it-IT" dirty="0" err="1"/>
              <a:t>dataset</a:t>
            </a:r>
            <a:r>
              <a:rPr lang="it-IT" dirty="0"/>
              <a:t> </a:t>
            </a:r>
            <a:r>
              <a:rPr lang="it-IT" dirty="0" smtClean="0"/>
              <a:t>MBSAQIP </a:t>
            </a:r>
            <a:r>
              <a:rPr lang="it-IT" dirty="0"/>
              <a:t>dal 2015 al 2020.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Analisi delle procedure: sleeve </a:t>
            </a:r>
            <a:r>
              <a:rPr lang="it-IT" dirty="0" err="1"/>
              <a:t>gastrectomy</a:t>
            </a:r>
            <a:r>
              <a:rPr lang="it-IT" dirty="0"/>
              <a:t> (SG), Roux-en-Y </a:t>
            </a:r>
            <a:r>
              <a:rPr lang="it-IT" dirty="0" err="1"/>
              <a:t>gastric</a:t>
            </a:r>
            <a:r>
              <a:rPr lang="it-IT" dirty="0"/>
              <a:t> bypass (RYGB), </a:t>
            </a:r>
            <a:r>
              <a:rPr lang="it-IT" dirty="0" err="1"/>
              <a:t>biliopancreatic</a:t>
            </a:r>
            <a:r>
              <a:rPr lang="it-IT" dirty="0"/>
              <a:t> </a:t>
            </a:r>
            <a:r>
              <a:rPr lang="it-IT" dirty="0" err="1"/>
              <a:t>diversion</a:t>
            </a:r>
            <a:r>
              <a:rPr lang="it-IT" dirty="0"/>
              <a:t> with </a:t>
            </a:r>
            <a:r>
              <a:rPr lang="it-IT" dirty="0" err="1"/>
              <a:t>duodenal</a:t>
            </a:r>
            <a:r>
              <a:rPr lang="it-IT" dirty="0"/>
              <a:t> </a:t>
            </a:r>
            <a:r>
              <a:rPr lang="it-IT" dirty="0" err="1"/>
              <a:t>switch</a:t>
            </a:r>
            <a:r>
              <a:rPr lang="it-IT" dirty="0"/>
              <a:t> (BPD-DS), e </a:t>
            </a:r>
            <a:r>
              <a:rPr lang="it-IT" dirty="0" err="1"/>
              <a:t>revisional</a:t>
            </a:r>
            <a:r>
              <a:rPr lang="it-IT" dirty="0"/>
              <a:t> </a:t>
            </a:r>
            <a:r>
              <a:rPr lang="it-IT" dirty="0" err="1"/>
              <a:t>bariatric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 (RBS</a:t>
            </a:r>
            <a:r>
              <a:rPr lang="it-IT" dirty="0" smtClean="0"/>
              <a:t>).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5791200" y="175935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Analisi </a:t>
            </a:r>
            <a:r>
              <a:rPr lang="it-IT" b="1" dirty="0"/>
              <a:t>dei dati</a:t>
            </a:r>
          </a:p>
          <a:p>
            <a:r>
              <a:rPr lang="it-IT" dirty="0"/>
              <a:t>Totale delle chirurgie </a:t>
            </a:r>
            <a:r>
              <a:rPr lang="it-IT" dirty="0" err="1"/>
              <a:t>bariatriche</a:t>
            </a:r>
            <a:r>
              <a:rPr lang="it-IT" dirty="0"/>
              <a:t>: 1.014.752 casi (2015-2020).</a:t>
            </a:r>
          </a:p>
          <a:p>
            <a:endParaRPr lang="it-IT" dirty="0"/>
          </a:p>
          <a:p>
            <a:r>
              <a:rPr lang="it-IT" b="1" dirty="0"/>
              <a:t>Crescita annuale</a:t>
            </a:r>
            <a:r>
              <a:rPr lang="it-IT" dirty="0"/>
              <a:t>: Aumento significativo del numero di interventi </a:t>
            </a:r>
            <a:r>
              <a:rPr lang="it-IT" dirty="0" err="1"/>
              <a:t>bariatrici</a:t>
            </a:r>
            <a:r>
              <a:rPr lang="it-IT" dirty="0"/>
              <a:t> tra il 2015 e il 2019.</a:t>
            </a:r>
          </a:p>
          <a:p>
            <a:endParaRPr lang="it-IT" dirty="0"/>
          </a:p>
          <a:p>
            <a:r>
              <a:rPr lang="it-IT" b="1" dirty="0" smtClean="0"/>
              <a:t>Risultati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Crescita annuale (tasso di incremento</a:t>
            </a:r>
            <a:r>
              <a:rPr lang="it-IT" dirty="0" smtClean="0"/>
              <a:t>):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R-SG: aumento del 2.2% all’anno</a:t>
            </a:r>
            <a:r>
              <a:rPr lang="it-IT" dirty="0" smtClean="0"/>
              <a:t>.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R-RYGB: aumento del 2.0% all’anno</a:t>
            </a:r>
            <a:r>
              <a:rPr lang="it-IT" dirty="0" smtClean="0"/>
              <a:t>.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R-BPD-DS: aumento del 1.6% all’anno</a:t>
            </a:r>
            <a:r>
              <a:rPr lang="it-IT" dirty="0" smtClean="0"/>
              <a:t>.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R-RBS: aumento del 2.4% all’anno.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2"/>
          <a:srcRect l="36771" t="18148" r="22083" b="59630"/>
          <a:stretch/>
        </p:blipFill>
        <p:spPr>
          <a:xfrm>
            <a:off x="0" y="0"/>
            <a:ext cx="5791200" cy="1759352"/>
          </a:xfrm>
          <a:prstGeom prst="rect">
            <a:avLst/>
          </a:prstGeom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0" y="1884363"/>
            <a:ext cx="2681288" cy="2095500"/>
          </a:xfrm>
        </p:spPr>
        <p:txBody>
          <a:bodyPr/>
          <a:lstStyle/>
          <a:p>
            <a:r>
              <a:rPr lang="it-IT" dirty="0" smtClean="0"/>
              <a:t>Tecnica chirurgica</a:t>
            </a:r>
            <a:endParaRPr lang="it-IT" dirty="0"/>
          </a:p>
        </p:txBody>
      </p:sp>
      <p:sp>
        <p:nvSpPr>
          <p:cNvPr id="5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36620" t="22783" r="4584" b="18765"/>
          <a:stretch/>
        </p:blipFill>
        <p:spPr>
          <a:xfrm>
            <a:off x="3668017" y="1157781"/>
            <a:ext cx="6883473" cy="38492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39445" t="22028" r="2460" b="22240"/>
          <a:stretch/>
        </p:blipFill>
        <p:spPr>
          <a:xfrm>
            <a:off x="3671492" y="1150205"/>
            <a:ext cx="7147344" cy="385683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40000" t="24991" r="2302" b="17866"/>
          <a:stretch/>
        </p:blipFill>
        <p:spPr>
          <a:xfrm>
            <a:off x="3689687" y="1150204"/>
            <a:ext cx="6936854" cy="38644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33125" t="20989" r="2639" b="15802"/>
          <a:stretch/>
        </p:blipFill>
        <p:spPr>
          <a:xfrm>
            <a:off x="3749176" y="1171548"/>
            <a:ext cx="6895559" cy="381678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/>
          <a:srcRect l="39375" t="23704" r="2153" b="18025"/>
          <a:stretch/>
        </p:blipFill>
        <p:spPr>
          <a:xfrm>
            <a:off x="3716335" y="1171546"/>
            <a:ext cx="6894644" cy="386493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/>
          <a:srcRect l="39840" t="24145" r="2620" b="18854"/>
          <a:stretch/>
        </p:blipFill>
        <p:spPr>
          <a:xfrm>
            <a:off x="3649822" y="1062947"/>
            <a:ext cx="7169013" cy="39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nostro studio, </a:t>
            </a:r>
            <a:r>
              <a:rPr lang="it-IT" sz="3600" dirty="0" smtClean="0"/>
              <a:t>confronto tra sleeve </a:t>
            </a:r>
            <a:r>
              <a:rPr lang="it-IT" sz="3600" dirty="0" err="1" smtClean="0"/>
              <a:t>gastrectomy</a:t>
            </a:r>
            <a:r>
              <a:rPr lang="it-IT" sz="3600" dirty="0" smtClean="0"/>
              <a:t> a 4 </a:t>
            </a:r>
            <a:r>
              <a:rPr lang="it-IT" sz="3600" dirty="0" err="1" smtClean="0"/>
              <a:t>trocar</a:t>
            </a:r>
            <a:r>
              <a:rPr lang="it-IT" sz="3600" dirty="0" smtClean="0"/>
              <a:t> con </a:t>
            </a:r>
            <a:r>
              <a:rPr lang="it-IT" sz="3600" dirty="0" smtClean="0"/>
              <a:t>approccio </a:t>
            </a:r>
            <a:r>
              <a:rPr lang="it-IT" sz="3600" dirty="0" smtClean="0"/>
              <a:t>mediale (4TSG) e a 3 </a:t>
            </a:r>
            <a:r>
              <a:rPr lang="it-IT" sz="3600" dirty="0" err="1" smtClean="0"/>
              <a:t>trocar</a:t>
            </a:r>
            <a:r>
              <a:rPr lang="it-IT" sz="3600" dirty="0" smtClean="0"/>
              <a:t> con </a:t>
            </a:r>
            <a:r>
              <a:rPr lang="it-IT" sz="3600" dirty="0" smtClean="0"/>
              <a:t>approccio laterale </a:t>
            </a:r>
            <a:r>
              <a:rPr lang="it-IT" sz="3600" dirty="0" smtClean="0"/>
              <a:t>(3TSG)</a:t>
            </a:r>
            <a:endParaRPr lang="it-IT" sz="3600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433483"/>
              </p:ext>
            </p:extLst>
          </p:nvPr>
        </p:nvGraphicFramePr>
        <p:xfrm>
          <a:off x="1911349" y="2365830"/>
          <a:ext cx="4213679" cy="2648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2907">
                  <a:extLst>
                    <a:ext uri="{9D8B030D-6E8A-4147-A177-3AD203B41FA5}">
                      <a16:colId xmlns:a16="http://schemas.microsoft.com/office/drawing/2014/main" val="925708617"/>
                    </a:ext>
                  </a:extLst>
                </a:gridCol>
                <a:gridCol w="1115386">
                  <a:extLst>
                    <a:ext uri="{9D8B030D-6E8A-4147-A177-3AD203B41FA5}">
                      <a16:colId xmlns:a16="http://schemas.microsoft.com/office/drawing/2014/main" val="2262845457"/>
                    </a:ext>
                  </a:extLst>
                </a:gridCol>
                <a:gridCol w="1115386">
                  <a:extLst>
                    <a:ext uri="{9D8B030D-6E8A-4147-A177-3AD203B41FA5}">
                      <a16:colId xmlns:a16="http://schemas.microsoft.com/office/drawing/2014/main" val="38381977"/>
                    </a:ext>
                  </a:extLst>
                </a:gridCol>
              </a:tblGrid>
              <a:tr h="99758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800" u="none" strike="noStrike" dirty="0" smtClean="0">
                          <a:effectLst/>
                        </a:rPr>
                        <a:t>4TSG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2200" u="none" strike="noStrike" dirty="0" smtClean="0">
                          <a:effectLst/>
                        </a:rPr>
                        <a:t>N: 278</a:t>
                      </a:r>
                      <a:endParaRPr lang="it-IT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440090"/>
                  </a:ext>
                </a:extLst>
              </a:tr>
              <a:tr h="55038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>
                          <a:effectLst/>
                        </a:rPr>
                        <a:t> 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M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F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31101869"/>
                  </a:ext>
                </a:extLst>
              </a:tr>
              <a:tr h="55038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>
                          <a:effectLst/>
                        </a:rPr>
                        <a:t>SESSO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75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203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74895170"/>
                  </a:ext>
                </a:extLst>
              </a:tr>
              <a:tr h="55038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>
                          <a:effectLst/>
                        </a:rPr>
                        <a:t>ETA'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2000" u="none" strike="noStrike" dirty="0">
                          <a:effectLst/>
                        </a:rPr>
                        <a:t>38,42086331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604255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509965"/>
              </p:ext>
            </p:extLst>
          </p:nvPr>
        </p:nvGraphicFramePr>
        <p:xfrm>
          <a:off x="6534604" y="2365832"/>
          <a:ext cx="4307566" cy="2648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1658">
                  <a:extLst>
                    <a:ext uri="{9D8B030D-6E8A-4147-A177-3AD203B41FA5}">
                      <a16:colId xmlns:a16="http://schemas.microsoft.com/office/drawing/2014/main" val="4015790153"/>
                    </a:ext>
                  </a:extLst>
                </a:gridCol>
                <a:gridCol w="1217954">
                  <a:extLst>
                    <a:ext uri="{9D8B030D-6E8A-4147-A177-3AD203B41FA5}">
                      <a16:colId xmlns:a16="http://schemas.microsoft.com/office/drawing/2014/main" val="1020840192"/>
                    </a:ext>
                  </a:extLst>
                </a:gridCol>
                <a:gridCol w="1217954">
                  <a:extLst>
                    <a:ext uri="{9D8B030D-6E8A-4147-A177-3AD203B41FA5}">
                      <a16:colId xmlns:a16="http://schemas.microsoft.com/office/drawing/2014/main" val="3578056593"/>
                    </a:ext>
                  </a:extLst>
                </a:gridCol>
              </a:tblGrid>
              <a:tr h="997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800" u="none" strike="noStrike" dirty="0" smtClean="0">
                          <a:effectLst/>
                        </a:rPr>
                        <a:t>3TSG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2200" u="none" strike="noStrike" dirty="0" smtClean="0">
                          <a:effectLst/>
                        </a:rPr>
                        <a:t>N: 413</a:t>
                      </a:r>
                      <a:endParaRPr lang="it-IT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51897"/>
                  </a:ext>
                </a:extLst>
              </a:tr>
              <a:tr h="55038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>
                          <a:effectLst/>
                        </a:rPr>
                        <a:t> 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M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F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9231330"/>
                  </a:ext>
                </a:extLst>
              </a:tr>
              <a:tr h="55038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>
                          <a:effectLst/>
                        </a:rPr>
                        <a:t>SESSO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170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243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6366138"/>
                  </a:ext>
                </a:extLst>
              </a:tr>
              <a:tr h="55038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>
                          <a:effectLst/>
                        </a:rPr>
                        <a:t>ETA'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2000" u="none" strike="noStrike" dirty="0">
                          <a:effectLst/>
                        </a:rPr>
                        <a:t>40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984843"/>
                  </a:ext>
                </a:extLst>
              </a:tr>
            </a:tbl>
          </a:graphicData>
        </a:graphic>
      </p:graphicFrame>
      <p:sp>
        <p:nvSpPr>
          <p:cNvPr id="6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252285"/>
              </p:ext>
            </p:extLst>
          </p:nvPr>
        </p:nvGraphicFramePr>
        <p:xfrm>
          <a:off x="2480886" y="1104899"/>
          <a:ext cx="8206163" cy="44665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1484">
                  <a:extLst>
                    <a:ext uri="{9D8B030D-6E8A-4147-A177-3AD203B41FA5}">
                      <a16:colId xmlns:a16="http://schemas.microsoft.com/office/drawing/2014/main" val="1839259835"/>
                    </a:ext>
                  </a:extLst>
                </a:gridCol>
                <a:gridCol w="1387973">
                  <a:extLst>
                    <a:ext uri="{9D8B030D-6E8A-4147-A177-3AD203B41FA5}">
                      <a16:colId xmlns:a16="http://schemas.microsoft.com/office/drawing/2014/main" val="3498423761"/>
                    </a:ext>
                  </a:extLst>
                </a:gridCol>
                <a:gridCol w="310942">
                  <a:extLst>
                    <a:ext uri="{9D8B030D-6E8A-4147-A177-3AD203B41FA5}">
                      <a16:colId xmlns:a16="http://schemas.microsoft.com/office/drawing/2014/main" val="114865626"/>
                    </a:ext>
                  </a:extLst>
                </a:gridCol>
                <a:gridCol w="4055764">
                  <a:extLst>
                    <a:ext uri="{9D8B030D-6E8A-4147-A177-3AD203B41FA5}">
                      <a16:colId xmlns:a16="http://schemas.microsoft.com/office/drawing/2014/main" val="4212130275"/>
                    </a:ext>
                  </a:extLst>
                </a:gridCol>
              </a:tblGrid>
              <a:tr h="565007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sng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4TSG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sng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3TSG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0269246"/>
                  </a:ext>
                </a:extLst>
              </a:tr>
              <a:tr h="47579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800" i="1" u="none" strike="noStrike" dirty="0">
                          <a:effectLst/>
                        </a:rPr>
                        <a:t>RE-DO SURGERY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2990943"/>
                  </a:ext>
                </a:extLst>
              </a:tr>
              <a:tr h="475796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i="1" u="none" strike="noStrike" dirty="0">
                          <a:effectLst/>
                        </a:rPr>
                        <a:t>GASTROPLICATURA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2</a:t>
                      </a:r>
                      <a:endParaRPr lang="it-IT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 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0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3371781"/>
                  </a:ext>
                </a:extLst>
              </a:tr>
              <a:tr h="570955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i="1" u="none" strike="noStrike" dirty="0">
                          <a:effectLst/>
                        </a:rPr>
                        <a:t>RIMOZIONE BENDAGGIO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4</a:t>
                      </a:r>
                      <a:endParaRPr lang="it-IT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 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10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8948225"/>
                  </a:ext>
                </a:extLst>
              </a:tr>
              <a:tr h="47579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 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32681623"/>
                  </a:ext>
                </a:extLst>
              </a:tr>
              <a:tr h="47579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800" i="1" u="none" strike="noStrike" dirty="0">
                          <a:effectLst/>
                        </a:rPr>
                        <a:t>INTERVENTI </a:t>
                      </a:r>
                      <a:r>
                        <a:rPr lang="it-IT" sz="1800" i="1" u="none" strike="noStrike" dirty="0" smtClean="0">
                          <a:effectLst/>
                        </a:rPr>
                        <a:t>ASSOCIATI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3913041"/>
                  </a:ext>
                </a:extLst>
              </a:tr>
              <a:tr h="475796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ADESIOLISI</a:t>
                      </a:r>
                      <a:endParaRPr lang="it-IT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12</a:t>
                      </a:r>
                      <a:endParaRPr lang="it-IT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 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13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31779"/>
                  </a:ext>
                </a:extLst>
              </a:tr>
              <a:tr h="475796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IATOPLASTICA</a:t>
                      </a:r>
                      <a:endParaRPr lang="it-IT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1</a:t>
                      </a:r>
                      <a:endParaRPr lang="it-IT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 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0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4367227"/>
                  </a:ext>
                </a:extLst>
              </a:tr>
              <a:tr h="475796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ERNIORRAFIA</a:t>
                      </a:r>
                      <a:endParaRPr lang="it-IT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1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 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0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5672229"/>
                  </a:ext>
                </a:extLst>
              </a:tr>
            </a:tbl>
          </a:graphicData>
        </a:graphic>
      </p:graphicFrame>
      <p:sp>
        <p:nvSpPr>
          <p:cNvPr id="9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it-IT" dirty="0" smtClean="0"/>
              <a:t>Tempi operatori e cariche usate</a:t>
            </a: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890252"/>
              </p:ext>
            </p:extLst>
          </p:nvPr>
        </p:nvGraphicFramePr>
        <p:xfrm>
          <a:off x="209551" y="1871556"/>
          <a:ext cx="6162674" cy="3544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4349">
                  <a:extLst>
                    <a:ext uri="{9D8B030D-6E8A-4147-A177-3AD203B41FA5}">
                      <a16:colId xmlns:a16="http://schemas.microsoft.com/office/drawing/2014/main" val="918577220"/>
                    </a:ext>
                  </a:extLst>
                </a:gridCol>
                <a:gridCol w="975570">
                  <a:extLst>
                    <a:ext uri="{9D8B030D-6E8A-4147-A177-3AD203B41FA5}">
                      <a16:colId xmlns:a16="http://schemas.microsoft.com/office/drawing/2014/main" val="3377444790"/>
                    </a:ext>
                  </a:extLst>
                </a:gridCol>
                <a:gridCol w="975570">
                  <a:extLst>
                    <a:ext uri="{9D8B030D-6E8A-4147-A177-3AD203B41FA5}">
                      <a16:colId xmlns:a16="http://schemas.microsoft.com/office/drawing/2014/main" val="4159542399"/>
                    </a:ext>
                  </a:extLst>
                </a:gridCol>
                <a:gridCol w="219981">
                  <a:extLst>
                    <a:ext uri="{9D8B030D-6E8A-4147-A177-3AD203B41FA5}">
                      <a16:colId xmlns:a16="http://schemas.microsoft.com/office/drawing/2014/main" val="2696800967"/>
                    </a:ext>
                  </a:extLst>
                </a:gridCol>
                <a:gridCol w="1128602">
                  <a:extLst>
                    <a:ext uri="{9D8B030D-6E8A-4147-A177-3AD203B41FA5}">
                      <a16:colId xmlns:a16="http://schemas.microsoft.com/office/drawing/2014/main" val="783825928"/>
                    </a:ext>
                  </a:extLst>
                </a:gridCol>
                <a:gridCol w="1128602">
                  <a:extLst>
                    <a:ext uri="{9D8B030D-6E8A-4147-A177-3AD203B41FA5}">
                      <a16:colId xmlns:a16="http://schemas.microsoft.com/office/drawing/2014/main" val="2473709050"/>
                    </a:ext>
                  </a:extLst>
                </a:gridCol>
              </a:tblGrid>
              <a:tr h="355756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20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4TSG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20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3TSG</a:t>
                      </a:r>
                      <a:endParaRPr lang="it-IT" sz="20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253718"/>
                  </a:ext>
                </a:extLst>
              </a:tr>
              <a:tr h="35575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i="1" u="none" strike="noStrike" dirty="0">
                          <a:effectLst/>
                        </a:rPr>
                        <a:t>TIMING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00:59:23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00:32:26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267230"/>
                  </a:ext>
                </a:extLst>
              </a:tr>
              <a:tr h="2236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media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media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8211846"/>
                  </a:ext>
                </a:extLst>
              </a:tr>
              <a:tr h="33242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CARICA NERA</a:t>
                      </a:r>
                      <a:endParaRPr lang="it-IT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4%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0,035971223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0,007263923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4613612"/>
                  </a:ext>
                </a:extLst>
              </a:tr>
              <a:tr h="33242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CARICA VERDE</a:t>
                      </a:r>
                      <a:endParaRPr lang="it-IT" sz="1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100%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1,021582734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100%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970948"/>
                  </a:ext>
                </a:extLst>
              </a:tr>
              <a:tr h="33242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CARICA ORO</a:t>
                      </a:r>
                      <a:endParaRPr lang="it-IT" sz="18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100%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2,798561151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100%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9999492"/>
                  </a:ext>
                </a:extLst>
              </a:tr>
              <a:tr h="33242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CARICA BLU</a:t>
                      </a:r>
                      <a:endParaRPr lang="it-IT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97%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1,057553957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100%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1,992736077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0384482"/>
                  </a:ext>
                </a:extLst>
              </a:tr>
              <a:tr h="40289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INTERVENTI CON 6 CARICHE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10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3,6%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3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0,7%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6443549"/>
                  </a:ext>
                </a:extLst>
              </a:tr>
              <a:tr h="40289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INTERVENTI CON 5 CARICHE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231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83,1%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407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98,5%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41277143"/>
                  </a:ext>
                </a:extLst>
              </a:tr>
              <a:tr h="40289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INTERVENTI CON 4 CARICHE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36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12,9%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3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0,7%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22319961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6820594" y="2173256"/>
            <a:ext cx="2305049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Test t di </a:t>
            </a:r>
            <a:r>
              <a:rPr lang="it-IT" sz="1200" dirty="0" err="1" smtClean="0"/>
              <a:t>student</a:t>
            </a:r>
            <a:r>
              <a:rPr lang="it-IT" sz="1200" dirty="0" smtClean="0"/>
              <a:t>, p livello di </a:t>
            </a:r>
            <a:r>
              <a:rPr lang="it-IT" sz="1200" dirty="0" err="1" smtClean="0"/>
              <a:t>significativita’</a:t>
            </a:r>
            <a:r>
              <a:rPr lang="it-IT" sz="1200" dirty="0" smtClean="0"/>
              <a:t> 8,22273 E-63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083331"/>
              </p:ext>
            </p:extLst>
          </p:nvPr>
        </p:nvGraphicFramePr>
        <p:xfrm>
          <a:off x="9229206" y="2061606"/>
          <a:ext cx="2849188" cy="7478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9188">
                  <a:extLst>
                    <a:ext uri="{9D8B030D-6E8A-4147-A177-3AD203B41FA5}">
                      <a16:colId xmlns:a16="http://schemas.microsoft.com/office/drawing/2014/main" val="260032114"/>
                    </a:ext>
                  </a:extLst>
                </a:gridCol>
              </a:tblGrid>
              <a:tr h="747801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effectLst/>
                        </a:rPr>
                        <a:t>La differenza fra le medie </a:t>
                      </a:r>
                      <a:r>
                        <a:rPr lang="it-IT" sz="1600" u="none" strike="noStrike" dirty="0" smtClean="0">
                          <a:effectLst/>
                        </a:rPr>
                        <a:t>osservate è significativa per p&lt;0,01</a:t>
                      </a:r>
                      <a:endParaRPr lang="it-IT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2290627"/>
                  </a:ext>
                </a:extLst>
              </a:tr>
            </a:tbl>
          </a:graphicData>
        </a:graphic>
      </p:graphicFrame>
      <p:sp>
        <p:nvSpPr>
          <p:cNvPr id="8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6372225" y="2246471"/>
            <a:ext cx="344807" cy="35942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6383482" y="3115638"/>
            <a:ext cx="2971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4TSG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/>
              <a:t>Media</a:t>
            </a:r>
            <a:r>
              <a:rPr lang="it-IT" dirty="0"/>
              <a:t>: 4.91 cariche</a:t>
            </a:r>
          </a:p>
          <a:p>
            <a:r>
              <a:rPr lang="it-IT" b="1" dirty="0"/>
              <a:t>Deviazione standard</a:t>
            </a:r>
            <a:r>
              <a:rPr lang="it-IT" dirty="0"/>
              <a:t>: 0.40</a:t>
            </a:r>
          </a:p>
          <a:p>
            <a:r>
              <a:rPr lang="it-IT" b="1" dirty="0"/>
              <a:t>Coefficiente di variazione (CV)</a:t>
            </a:r>
            <a:r>
              <a:rPr lang="it-IT" dirty="0"/>
              <a:t>: 8.1</a:t>
            </a:r>
            <a:r>
              <a:rPr lang="it-IT" dirty="0" smtClean="0"/>
              <a:t>%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9125643" y="3144667"/>
            <a:ext cx="2752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3TSG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/>
              <a:t>Media</a:t>
            </a:r>
            <a:r>
              <a:rPr lang="it-IT" dirty="0"/>
              <a:t>: 5.00 cariche</a:t>
            </a:r>
          </a:p>
          <a:p>
            <a:r>
              <a:rPr lang="it-IT" b="1" dirty="0"/>
              <a:t>Deviazione standard</a:t>
            </a:r>
            <a:r>
              <a:rPr lang="it-IT" dirty="0"/>
              <a:t>: 0.12</a:t>
            </a:r>
          </a:p>
          <a:p>
            <a:r>
              <a:rPr lang="it-IT" b="1" dirty="0"/>
              <a:t>Coefficiente di variazione (CV)</a:t>
            </a:r>
            <a:r>
              <a:rPr lang="it-IT" dirty="0"/>
              <a:t>: 2.4%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625503" y="4872678"/>
            <a:ext cx="500027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 smtClean="0"/>
              <a:t>test </a:t>
            </a:r>
            <a:r>
              <a:rPr lang="it-IT" b="1" dirty="0"/>
              <a:t>di </a:t>
            </a:r>
            <a:r>
              <a:rPr lang="it-IT" b="1" dirty="0" err="1"/>
              <a:t>Levene</a:t>
            </a:r>
            <a:r>
              <a:rPr lang="it-IT" dirty="0"/>
              <a:t> </a:t>
            </a:r>
            <a:r>
              <a:rPr lang="it-IT" dirty="0" smtClean="0"/>
              <a:t>per l’analisi della varianza: </a:t>
            </a:r>
            <a:r>
              <a:rPr lang="it-IT" dirty="0"/>
              <a:t>59.16</a:t>
            </a:r>
          </a:p>
          <a:p>
            <a:r>
              <a:rPr lang="it-IT" b="1" dirty="0"/>
              <a:t>Valore p</a:t>
            </a:r>
            <a:r>
              <a:rPr lang="it-IT" dirty="0"/>
              <a:t>: 5.03 × 10⁻¹⁴</a:t>
            </a:r>
          </a:p>
        </p:txBody>
      </p:sp>
    </p:spTree>
    <p:extLst>
      <p:ext uri="{BB962C8B-B14F-4D97-AF65-F5344CB8AC3E}">
        <p14:creationId xmlns:p14="http://schemas.microsoft.com/office/powerpoint/2010/main" val="40241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it-IT" dirty="0" smtClean="0"/>
              <a:t>Complicanze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4294967295"/>
          </p:nvPr>
        </p:nvSpPr>
        <p:spPr>
          <a:xfrm>
            <a:off x="5876925" y="2452689"/>
            <a:ext cx="5029200" cy="1414462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</a:rPr>
              <a:t>EMORRAGIA</a:t>
            </a:r>
          </a:p>
          <a:p>
            <a:pPr marL="201168" lvl="1" indent="0">
              <a:buNone/>
            </a:pPr>
            <a:r>
              <a:rPr lang="it-IT" dirty="0" smtClean="0"/>
              <a:t>ODDS RATIO 0,47 E RISCHIO RELATIVO 0,49 PER 3TSG</a:t>
            </a:r>
          </a:p>
          <a:p>
            <a:pPr marL="201168" lvl="1" indent="0">
              <a:buNone/>
            </a:pPr>
            <a:r>
              <a:rPr lang="it-IT" dirty="0" smtClean="0"/>
              <a:t>Test chi quadro p 0,063</a:t>
            </a:r>
          </a:p>
          <a:p>
            <a:pPr lvl="1"/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250731"/>
              </p:ext>
            </p:extLst>
          </p:nvPr>
        </p:nvGraphicFramePr>
        <p:xfrm>
          <a:off x="942975" y="2305053"/>
          <a:ext cx="3962400" cy="35123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5396">
                  <a:extLst>
                    <a:ext uri="{9D8B030D-6E8A-4147-A177-3AD203B41FA5}">
                      <a16:colId xmlns:a16="http://schemas.microsoft.com/office/drawing/2014/main" val="1345135887"/>
                    </a:ext>
                  </a:extLst>
                </a:gridCol>
                <a:gridCol w="874816">
                  <a:extLst>
                    <a:ext uri="{9D8B030D-6E8A-4147-A177-3AD203B41FA5}">
                      <a16:colId xmlns:a16="http://schemas.microsoft.com/office/drawing/2014/main" val="3458407423"/>
                    </a:ext>
                  </a:extLst>
                </a:gridCol>
                <a:gridCol w="782188">
                  <a:extLst>
                    <a:ext uri="{9D8B030D-6E8A-4147-A177-3AD203B41FA5}">
                      <a16:colId xmlns:a16="http://schemas.microsoft.com/office/drawing/2014/main" val="3303922894"/>
                    </a:ext>
                  </a:extLst>
                </a:gridCol>
              </a:tblGrid>
              <a:tr h="395253">
                <a:tc>
                  <a:txBody>
                    <a:bodyPr/>
                    <a:lstStyle/>
                    <a:p>
                      <a:pPr algn="l" fontAlgn="b"/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4TSG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3TSG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9432072"/>
                  </a:ext>
                </a:extLst>
              </a:tr>
              <a:tr h="3952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EMORRAGIE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15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11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0731595"/>
                  </a:ext>
                </a:extLst>
              </a:tr>
              <a:tr h="3952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FISTOLA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3038839"/>
                  </a:ext>
                </a:extLst>
              </a:tr>
              <a:tr h="3952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i="1" u="none" strike="noStrike" dirty="0">
                          <a:effectLst/>
                        </a:rPr>
                        <a:t>CLAVIEN DINDO 1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13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266409"/>
                  </a:ext>
                </a:extLst>
              </a:tr>
              <a:tr h="3952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i="1" u="none" strike="noStrike" dirty="0">
                          <a:effectLst/>
                        </a:rPr>
                        <a:t>CLAVIEN DINDO 2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317788"/>
                  </a:ext>
                </a:extLst>
              </a:tr>
              <a:tr h="35028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i="1" u="none" strike="noStrike" dirty="0">
                          <a:effectLst/>
                        </a:rPr>
                        <a:t>CLAVIEN DINDO 3A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834018"/>
                  </a:ext>
                </a:extLst>
              </a:tr>
              <a:tr h="3952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i="1" u="none" strike="noStrike" dirty="0">
                          <a:effectLst/>
                        </a:rPr>
                        <a:t>CLAVIEN DINDO 3B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257187"/>
                  </a:ext>
                </a:extLst>
              </a:tr>
              <a:tr h="3952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i="1" u="none" strike="noStrike" dirty="0">
                          <a:effectLst/>
                        </a:rPr>
                        <a:t>CLAVIEN DINDO 4A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535025"/>
                  </a:ext>
                </a:extLst>
              </a:tr>
              <a:tr h="3952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i="1" u="none" strike="noStrike" dirty="0">
                          <a:effectLst/>
                        </a:rPr>
                        <a:t>CLAVIEN DINDO 4B</a:t>
                      </a:r>
                      <a:endParaRPr lang="it-I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2912539"/>
                  </a:ext>
                </a:extLst>
              </a:tr>
            </a:tbl>
          </a:graphicData>
        </a:graphic>
      </p:graphicFrame>
      <p:sp>
        <p:nvSpPr>
          <p:cNvPr id="7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619750" y="442201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FISTOLA GASTRICA</a:t>
            </a:r>
          </a:p>
          <a:p>
            <a:pPr lvl="1"/>
            <a:r>
              <a:rPr lang="it-IT" dirty="0"/>
              <a:t>ODDS RATIO E RISCHIO RELATIVO 0,33 PER 3TSG</a:t>
            </a:r>
          </a:p>
          <a:p>
            <a:pPr lvl="1"/>
            <a:r>
              <a:rPr lang="it-IT" dirty="0" smtClean="0"/>
              <a:t>Test </a:t>
            </a:r>
            <a:r>
              <a:rPr lang="it-IT" dirty="0"/>
              <a:t>chi quadro </a:t>
            </a:r>
            <a:r>
              <a:rPr lang="it-IT" dirty="0" smtClean="0"/>
              <a:t>p 0,7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 rot="20233608">
            <a:off x="6563998" y="4634159"/>
            <a:ext cx="30347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 RARO!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7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800"/>
                    </a14:imgEffect>
                  </a14:imgLayer>
                </a14:imgProps>
              </a:ext>
            </a:extLst>
          </a:blip>
          <a:srcRect l="12283" t="32389" r="12820" b="18839"/>
          <a:stretch/>
        </p:blipFill>
        <p:spPr>
          <a:xfrm>
            <a:off x="2133600" y="2247900"/>
            <a:ext cx="9829799" cy="3598836"/>
          </a:xfrm>
          <a:prstGeom prst="rect">
            <a:avLst/>
          </a:prstGeom>
          <a:noFill/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133600" y="2210917"/>
            <a:ext cx="9829799" cy="3723158"/>
          </a:xfrm>
          <a:solidFill>
            <a:schemeClr val="bg1">
              <a:alpha val="63000"/>
            </a:schemeClr>
          </a:solidFill>
        </p:spPr>
        <p:txBody>
          <a:bodyPr>
            <a:normAutofit/>
          </a:bodyPr>
          <a:lstStyle/>
          <a:p>
            <a:r>
              <a:rPr lang="it-IT" dirty="0"/>
              <a:t>isolamento più facile e veloce dello stomaco dalle strutture adiacenti</a:t>
            </a:r>
          </a:p>
          <a:p>
            <a:r>
              <a:rPr lang="it-IT" dirty="0"/>
              <a:t>uso semplificato della </a:t>
            </a:r>
            <a:r>
              <a:rPr lang="it-IT" dirty="0" err="1"/>
              <a:t>stapler</a:t>
            </a:r>
            <a:r>
              <a:rPr lang="it-IT" dirty="0"/>
              <a:t> = permettendo di non angolarla, agevola la corretta proporzione tra le pareti gastriche anteriore e </a:t>
            </a:r>
            <a:r>
              <a:rPr lang="it-IT" dirty="0" smtClean="0"/>
              <a:t>posteriore</a:t>
            </a:r>
          </a:p>
          <a:p>
            <a:pPr marL="0" indent="0" algn="r">
              <a:buNone/>
            </a:pPr>
            <a:r>
              <a:rPr lang="it-IT" dirty="0" smtClean="0"/>
              <a:t>… riduzione della </a:t>
            </a:r>
            <a:r>
              <a:rPr lang="it-IT" dirty="0" err="1" smtClean="0"/>
              <a:t>learning</a:t>
            </a:r>
            <a:r>
              <a:rPr lang="it-IT" dirty="0" smtClean="0"/>
              <a:t> curve?</a:t>
            </a:r>
          </a:p>
          <a:p>
            <a:r>
              <a:rPr lang="it-IT" dirty="0"/>
              <a:t>t</a:t>
            </a:r>
            <a:r>
              <a:rPr lang="it-IT" dirty="0" smtClean="0"/>
              <a:t>empi operatori significativamente inferiori</a:t>
            </a:r>
          </a:p>
          <a:p>
            <a:r>
              <a:rPr lang="it-IT" dirty="0"/>
              <a:t>m</a:t>
            </a:r>
            <a:r>
              <a:rPr lang="it-IT" dirty="0" smtClean="0"/>
              <a:t>aggiore standardizzazione della procedura in termini di numero e tipo di cariche utilizzate</a:t>
            </a:r>
          </a:p>
          <a:p>
            <a:r>
              <a:rPr lang="it-IT" dirty="0"/>
              <a:t>n</a:t>
            </a:r>
            <a:r>
              <a:rPr lang="it-IT" dirty="0" smtClean="0"/>
              <a:t>essuna differenza significativa in termini di prevenzione delle complicanze sebbene ci sia un rischio relativo per emorragia inferiore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26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6307364" y="161978"/>
            <a:ext cx="551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Controversie </a:t>
            </a:r>
            <a:r>
              <a:rPr lang="it-IT" b="1" dirty="0"/>
              <a:t>e Costi</a:t>
            </a:r>
          </a:p>
          <a:p>
            <a:pPr algn="just"/>
            <a:r>
              <a:rPr lang="it-IT" dirty="0" smtClean="0"/>
              <a:t>la </a:t>
            </a:r>
            <a:r>
              <a:rPr lang="it-IT" dirty="0"/>
              <a:t>chirurgia robotica è associata a costi superiori rispetto alla laparoscopia tradizionale</a:t>
            </a:r>
            <a:r>
              <a:rPr lang="it-IT" dirty="0" smtClean="0"/>
              <a:t>.</a:t>
            </a:r>
            <a:endParaRPr lang="it-IT" dirty="0"/>
          </a:p>
          <a:p>
            <a:pPr algn="just"/>
            <a:r>
              <a:rPr lang="it-IT" dirty="0"/>
              <a:t>Tuttavia, la tecnologia robotica potrebbe essere più utile in procedure complesse come le revisioni chirurgiche.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Nonostante i </a:t>
            </a:r>
            <a:r>
              <a:rPr lang="it-IT" dirty="0"/>
              <a:t>costi, la robotica sta diventando sempre più comune nella chirurgia </a:t>
            </a:r>
            <a:r>
              <a:rPr lang="it-IT" dirty="0" err="1"/>
              <a:t>bariatrica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6307364" y="322449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Crescita </a:t>
            </a:r>
            <a:r>
              <a:rPr lang="it-IT" b="1" dirty="0"/>
              <a:t>delle </a:t>
            </a:r>
            <a:r>
              <a:rPr lang="it-IT" b="1" dirty="0" smtClean="0"/>
              <a:t>procedure </a:t>
            </a:r>
            <a:r>
              <a:rPr lang="it-IT" b="1" dirty="0" err="1"/>
              <a:t>bariatriche</a:t>
            </a:r>
            <a:r>
              <a:rPr lang="it-IT" dirty="0" smtClean="0"/>
              <a:t>:</a:t>
            </a:r>
            <a:endParaRPr lang="it-IT" dirty="0"/>
          </a:p>
          <a:p>
            <a:r>
              <a:rPr lang="it-IT" dirty="0"/>
              <a:t>Aumento significativo tra il 2015 e il 2019 (+1.23 volte).</a:t>
            </a:r>
          </a:p>
          <a:p>
            <a:endParaRPr lang="it-IT" dirty="0"/>
          </a:p>
          <a:p>
            <a:r>
              <a:rPr lang="it-IT" dirty="0"/>
              <a:t>Utilizzo della chirurgia robotica:</a:t>
            </a:r>
          </a:p>
          <a:p>
            <a:endParaRPr lang="it-IT" dirty="0"/>
          </a:p>
          <a:p>
            <a:r>
              <a:rPr lang="it-IT" dirty="0"/>
              <a:t>Nonostante la diminuzione generale </a:t>
            </a:r>
            <a:r>
              <a:rPr lang="it-IT" dirty="0" smtClean="0"/>
              <a:t>degli interventi </a:t>
            </a:r>
            <a:r>
              <a:rPr lang="it-IT" dirty="0" err="1" smtClean="0"/>
              <a:t>bariatrici</a:t>
            </a:r>
            <a:r>
              <a:rPr lang="it-IT" dirty="0" smtClean="0"/>
              <a:t> </a:t>
            </a:r>
            <a:r>
              <a:rPr lang="it-IT" dirty="0"/>
              <a:t>nel 2020, l'adozione della robotica è continuata a crescere.</a:t>
            </a:r>
          </a:p>
          <a:p>
            <a:endParaRPr lang="it-IT" dirty="0"/>
          </a:p>
          <a:p>
            <a:r>
              <a:rPr lang="it-IT" u="sng" dirty="0"/>
              <a:t>R-SG sta diventando una tecnica di ingresso per i chirurghi per l'addestramento prima di affrontare interventi più complessi</a:t>
            </a:r>
            <a:r>
              <a:rPr lang="it-IT" u="sng" dirty="0" smtClean="0"/>
              <a:t>.</a:t>
            </a:r>
            <a:endParaRPr lang="it-IT" u="sng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/>
          <a:srcRect l="37028" t="22765" r="22453" b="28591"/>
          <a:stretch/>
        </p:blipFill>
        <p:spPr>
          <a:xfrm>
            <a:off x="0" y="1970442"/>
            <a:ext cx="6096000" cy="411637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/>
          <a:srcRect l="36771" t="18148" r="22083" b="59630"/>
          <a:stretch/>
        </p:blipFill>
        <p:spPr>
          <a:xfrm>
            <a:off x="0" y="0"/>
            <a:ext cx="5791200" cy="1759352"/>
          </a:xfrm>
          <a:prstGeom prst="rect">
            <a:avLst/>
          </a:prstGeom>
        </p:spPr>
      </p:pic>
      <p:sp>
        <p:nvSpPr>
          <p:cNvPr id="6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7381" t="24676" r="26032" b="26614"/>
          <a:stretch/>
        </p:blipFill>
        <p:spPr>
          <a:xfrm>
            <a:off x="4796972" y="406400"/>
            <a:ext cx="7171150" cy="53702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47857" t="35714" r="26667" b="44815"/>
          <a:stretch/>
        </p:blipFill>
        <p:spPr>
          <a:xfrm>
            <a:off x="0" y="2090057"/>
            <a:ext cx="4659086" cy="2002972"/>
          </a:xfrm>
          <a:prstGeom prst="rect">
            <a:avLst/>
          </a:prstGeom>
        </p:spPr>
      </p:pic>
      <p:sp>
        <p:nvSpPr>
          <p:cNvPr id="4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7460" t="16102" r="27381" b="45944"/>
          <a:stretch/>
        </p:blipFill>
        <p:spPr>
          <a:xfrm>
            <a:off x="244929" y="2532670"/>
            <a:ext cx="5736771" cy="34835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47857" t="35714" r="26667" b="44815"/>
          <a:stretch/>
        </p:blipFill>
        <p:spPr>
          <a:xfrm>
            <a:off x="0" y="108858"/>
            <a:ext cx="4659086" cy="20029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37619" t="31623" r="25873" b="38747"/>
          <a:stretch/>
        </p:blipFill>
        <p:spPr>
          <a:xfrm>
            <a:off x="4775200" y="1551300"/>
            <a:ext cx="7416800" cy="3385930"/>
          </a:xfrm>
          <a:prstGeom prst="rect">
            <a:avLst/>
          </a:prstGeom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2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581900" y="1780232"/>
            <a:ext cx="4495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Approccio </a:t>
            </a:r>
            <a:r>
              <a:rPr lang="it-IT" sz="1600" dirty="0" smtClean="0"/>
              <a:t>Mediale-Laterale, </a:t>
            </a:r>
            <a:r>
              <a:rPr lang="it-IT" sz="1600" dirty="0" smtClean="0">
                <a:solidFill>
                  <a:srgbClr val="00B050"/>
                </a:solidFill>
              </a:rPr>
              <a:t>vantaggi</a:t>
            </a:r>
            <a:r>
              <a:rPr lang="it-IT" sz="1600" dirty="0">
                <a:solidFill>
                  <a:srgbClr val="00B050"/>
                </a:solidFill>
              </a:rPr>
              <a:t>:</a:t>
            </a:r>
          </a:p>
          <a:p>
            <a:pPr algn="just"/>
            <a:r>
              <a:rPr lang="it-IT" sz="1600" dirty="0" smtClean="0"/>
              <a:t>Il </a:t>
            </a:r>
            <a:r>
              <a:rPr lang="it-IT" sz="1600" dirty="0"/>
              <a:t>peso dell'omento maggiore aiuta a allineare correttamente </a:t>
            </a:r>
            <a:r>
              <a:rPr lang="it-IT" sz="1600" dirty="0" smtClean="0"/>
              <a:t>lo stomaco da resecare senza </a:t>
            </a:r>
            <a:r>
              <a:rPr lang="it-IT" sz="1600" dirty="0"/>
              <a:t>l'assistenza dell'operatore, prevenendo una resezione troppo vicina alla parete esofagea.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dirty="0" smtClean="0"/>
              <a:t>Dopo aver </a:t>
            </a:r>
            <a:r>
              <a:rPr lang="it-IT" sz="1600" dirty="0"/>
              <a:t>creato la </a:t>
            </a:r>
            <a:r>
              <a:rPr lang="it-IT" sz="1600" dirty="0" smtClean="0"/>
              <a:t>sleeve, </a:t>
            </a:r>
            <a:r>
              <a:rPr lang="it-IT" sz="1600" dirty="0"/>
              <a:t>la dissezione del legamento gastrosplenico offre una migliore esposizione e riduce il rischio di lesioni alla milza e di sanguinamento.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dirty="0"/>
              <a:t>Per Chirurghi Esperti: La chirurgia robotica può replicare l'approccio convenzionale senza difficoltà, ma per i chirurghi meno esperti, l'approccio mediale-laterale è più comodo e riduce i movimenti essenziali migliorando la visualizzazione.</a:t>
            </a:r>
          </a:p>
        </p:txBody>
      </p:sp>
      <p:sp>
        <p:nvSpPr>
          <p:cNvPr id="6" name="Rettangolo 5"/>
          <p:cNvSpPr/>
          <p:nvPr/>
        </p:nvSpPr>
        <p:spPr>
          <a:xfrm>
            <a:off x="25400" y="1780232"/>
            <a:ext cx="38862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u="sng" dirty="0"/>
              <a:t>Tecnica Chirurgica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1600" dirty="0"/>
              <a:t>Porta per la </a:t>
            </a:r>
            <a:r>
              <a:rPr lang="it-IT" sz="1600" b="1" dirty="0"/>
              <a:t>Camera</a:t>
            </a:r>
            <a:r>
              <a:rPr lang="it-IT" sz="1600" dirty="0"/>
              <a:t>: 8 mm all'ombelico (con cono </a:t>
            </a:r>
            <a:r>
              <a:rPr lang="it-IT" sz="1600" dirty="0" err="1"/>
              <a:t>Hasson</a:t>
            </a:r>
            <a:r>
              <a:rPr lang="it-IT" sz="1600" dirty="0"/>
              <a:t>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1600" dirty="0"/>
              <a:t>Porta per il </a:t>
            </a:r>
            <a:r>
              <a:rPr lang="it-IT" sz="1600" b="1" dirty="0"/>
              <a:t>Primo Braccio</a:t>
            </a:r>
            <a:r>
              <a:rPr lang="it-IT" sz="1600" dirty="0"/>
              <a:t>: 8 mm nell'ipocondrio destro, sotto il margine del fegato.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1600" dirty="0"/>
              <a:t>Porta per l'</a:t>
            </a:r>
            <a:r>
              <a:rPr lang="it-IT" sz="1600" b="1" dirty="0"/>
              <a:t>Assistente</a:t>
            </a:r>
            <a:r>
              <a:rPr lang="it-IT" sz="1600" dirty="0"/>
              <a:t>: 12 mm posizionata tra il primo e il secondo porta robotico.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1600" dirty="0"/>
              <a:t>Porta per il </a:t>
            </a:r>
            <a:r>
              <a:rPr lang="it-IT" sz="1600" b="1" dirty="0"/>
              <a:t>Secondo Braccio</a:t>
            </a:r>
            <a:r>
              <a:rPr lang="it-IT" sz="1600" dirty="0"/>
              <a:t>: 8 mm nella linea medio-clavicolare sinistra.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1600" dirty="0"/>
              <a:t>Porta per il </a:t>
            </a:r>
            <a:r>
              <a:rPr lang="it-IT" sz="1600" b="1" dirty="0"/>
              <a:t>Terzo Braccio</a:t>
            </a:r>
            <a:r>
              <a:rPr lang="it-IT" sz="1600" dirty="0"/>
              <a:t>: 8 mm nel fianco sinistro, allineato con la porta della camera.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1600" b="1" dirty="0"/>
              <a:t>Retrattore</a:t>
            </a:r>
            <a:r>
              <a:rPr lang="it-IT" sz="1600" dirty="0"/>
              <a:t> del </a:t>
            </a:r>
            <a:r>
              <a:rPr lang="it-IT" sz="1600" dirty="0" smtClean="0"/>
              <a:t>Fegato</a:t>
            </a:r>
            <a:endParaRPr lang="it-IT" sz="1600" dirty="0"/>
          </a:p>
        </p:txBody>
      </p:sp>
      <p:sp>
        <p:nvSpPr>
          <p:cNvPr id="7" name="Rettangolo 6"/>
          <p:cNvSpPr/>
          <p:nvPr/>
        </p:nvSpPr>
        <p:spPr>
          <a:xfrm>
            <a:off x="4051300" y="1780232"/>
            <a:ext cx="325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u="sng" dirty="0" smtClean="0"/>
              <a:t>Fasi </a:t>
            </a:r>
            <a:r>
              <a:rPr lang="it-IT" sz="1600" u="sng" dirty="0"/>
              <a:t>Chirurgiche: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it-IT" sz="1600" dirty="0" smtClean="0"/>
              <a:t>Creazione </a:t>
            </a:r>
            <a:r>
              <a:rPr lang="it-IT" sz="1600" dirty="0"/>
              <a:t>di una finestra lungo la grande </a:t>
            </a:r>
            <a:r>
              <a:rPr lang="it-IT" sz="1600" dirty="0" smtClean="0"/>
              <a:t>curvatura</a:t>
            </a:r>
            <a:endParaRPr lang="it-IT" sz="1600" dirty="0"/>
          </a:p>
          <a:p>
            <a:pPr marL="342900" indent="-342900" algn="just">
              <a:buFont typeface="+mj-lt"/>
              <a:buAutoNum type="alphaUcPeriod"/>
            </a:pPr>
            <a:r>
              <a:rPr lang="it-IT" sz="1600" dirty="0" smtClean="0"/>
              <a:t>Lisi </a:t>
            </a:r>
            <a:r>
              <a:rPr lang="it-IT" sz="1600" dirty="0"/>
              <a:t>delle Adesioni Gastriche </a:t>
            </a:r>
            <a:r>
              <a:rPr lang="it-IT" sz="1600" dirty="0" smtClean="0"/>
              <a:t>Posteriori</a:t>
            </a:r>
            <a:endParaRPr lang="it-IT" sz="1600" dirty="0"/>
          </a:p>
          <a:p>
            <a:pPr marL="342900" indent="-342900" algn="just">
              <a:buFont typeface="+mj-lt"/>
              <a:buAutoNum type="alphaUcPeriod"/>
            </a:pPr>
            <a:r>
              <a:rPr lang="it-IT" sz="1600" dirty="0" smtClean="0"/>
              <a:t>Rimozione </a:t>
            </a:r>
            <a:r>
              <a:rPr lang="it-IT" sz="1600" dirty="0"/>
              <a:t>del </a:t>
            </a:r>
            <a:r>
              <a:rPr lang="it-IT" sz="1600" dirty="0" smtClean="0"/>
              <a:t>grasso di </a:t>
            </a:r>
            <a:r>
              <a:rPr lang="it-IT" sz="1600" dirty="0" err="1" smtClean="0"/>
              <a:t>Belsey</a:t>
            </a:r>
            <a:r>
              <a:rPr lang="it-IT" sz="1600" dirty="0" smtClean="0"/>
              <a:t>.</a:t>
            </a:r>
            <a:endParaRPr lang="it-IT" sz="1600" dirty="0"/>
          </a:p>
          <a:p>
            <a:pPr marL="342900" indent="-342900" algn="just">
              <a:buFont typeface="+mj-lt"/>
              <a:buAutoNum type="alphaUcPeriod"/>
            </a:pPr>
            <a:r>
              <a:rPr lang="it-IT" sz="1600" dirty="0" smtClean="0"/>
              <a:t>Resezione gastrica e creazione della sleeve</a:t>
            </a:r>
            <a:endParaRPr lang="it-IT" sz="1600" dirty="0"/>
          </a:p>
          <a:p>
            <a:pPr marL="342900" indent="-342900" algn="just">
              <a:buFont typeface="+mj-lt"/>
              <a:buAutoNum type="alphaUcPeriod"/>
            </a:pPr>
            <a:r>
              <a:rPr lang="it-IT" sz="1600" dirty="0" smtClean="0"/>
              <a:t>Dissezione </a:t>
            </a:r>
            <a:r>
              <a:rPr lang="it-IT" sz="1600" dirty="0"/>
              <a:t>del Legamento Gastrosplenico: Per liberare lo stomaco ed evitare lesioni alla milza</a:t>
            </a:r>
            <a:r>
              <a:rPr lang="it-IT" sz="1600" dirty="0" smtClean="0"/>
              <a:t>.</a:t>
            </a:r>
            <a:endParaRPr lang="it-IT" sz="16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37292" t="48395" r="44653" b="15185"/>
          <a:stretch/>
        </p:blipFill>
        <p:spPr>
          <a:xfrm rot="786314">
            <a:off x="3660272" y="1908509"/>
            <a:ext cx="3327400" cy="37753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22291" t="39012" r="7708" b="33210"/>
          <a:stretch/>
        </p:blipFill>
        <p:spPr>
          <a:xfrm>
            <a:off x="0" y="0"/>
            <a:ext cx="7302500" cy="1630022"/>
          </a:xfrm>
          <a:prstGeom prst="rect">
            <a:avLst/>
          </a:prstGeom>
        </p:spPr>
      </p:pic>
      <p:sp>
        <p:nvSpPr>
          <p:cNvPr id="10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6459" t="19505" r="29236" b="57840"/>
          <a:stretch/>
        </p:blipFill>
        <p:spPr>
          <a:xfrm>
            <a:off x="0" y="317639"/>
            <a:ext cx="8369300" cy="19639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6876" t="23827" r="43611" b="60000"/>
          <a:stretch/>
        </p:blipFill>
        <p:spPr>
          <a:xfrm>
            <a:off x="2422350" y="3232957"/>
            <a:ext cx="7226300" cy="1663700"/>
          </a:xfrm>
          <a:prstGeom prst="snip2DiagRect">
            <a:avLst>
              <a:gd name="adj1" fmla="val 0"/>
              <a:gd name="adj2" fmla="val 667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5873" t="20053" r="12937" b="30988"/>
          <a:stretch/>
        </p:blipFill>
        <p:spPr>
          <a:xfrm>
            <a:off x="3899819" y="581892"/>
            <a:ext cx="8233992" cy="44297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40318" t="14973" r="30079" b="59489"/>
          <a:stretch/>
        </p:blipFill>
        <p:spPr>
          <a:xfrm>
            <a:off x="0" y="0"/>
            <a:ext cx="3724102" cy="18071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36032" t="49259" r="25714" b="40441"/>
          <a:stretch/>
        </p:blipFill>
        <p:spPr>
          <a:xfrm>
            <a:off x="839850" y="4720706"/>
            <a:ext cx="6995885" cy="1059543"/>
          </a:xfrm>
          <a:prstGeom prst="rect">
            <a:avLst/>
          </a:prstGeom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6042" t="31975" r="30278" b="32593"/>
          <a:stretch/>
        </p:blipFill>
        <p:spPr>
          <a:xfrm>
            <a:off x="3009900" y="2362200"/>
            <a:ext cx="6159500" cy="36449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2638" t="14815" r="22569" b="51975"/>
          <a:stretch/>
        </p:blipFill>
        <p:spPr>
          <a:xfrm>
            <a:off x="3111500" y="0"/>
            <a:ext cx="6223000" cy="2121657"/>
          </a:xfrm>
          <a:prstGeom prst="rect">
            <a:avLst/>
          </a:prstGeom>
        </p:spPr>
      </p:pic>
      <p:sp>
        <p:nvSpPr>
          <p:cNvPr id="4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497185" y="6267796"/>
            <a:ext cx="7581208" cy="52370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solidFill>
                  <a:schemeClr val="bg1"/>
                </a:solidFill>
              </a:rPr>
              <a:t>LSG ROBOTICA e APPROCCIO LATERALE: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PRO E CONS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purl.org/dc/elements/1.1/"/>
    <ds:schemaRef ds:uri="http://purl.org/dc/terms/"/>
    <ds:schemaRef ds:uri="http://schemas.microsoft.com/office/2006/documentManagement/types"/>
    <ds:schemaRef ds:uri="71af3243-3dd4-4a8d-8c0d-dd76da1f02a5"/>
    <ds:schemaRef ds:uri="http://purl.org/dc/dcmitype/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500</TotalTime>
  <Words>1266</Words>
  <Application>Microsoft Office PowerPoint</Application>
  <PresentationFormat>Widescreen</PresentationFormat>
  <Paragraphs>252</Paragraphs>
  <Slides>26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Söhne</vt:lpstr>
      <vt:lpstr>Wingdings</vt:lpstr>
      <vt:lpstr>RetrospectVTI</vt:lpstr>
      <vt:lpstr>SG ROBOTICA e APPROCCIO LATERALE:  PRO E CONS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  <vt:lpstr>LA SLEEVE CON APPROCCIO LATERALE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passo indietro…</vt:lpstr>
      <vt:lpstr>Presentazione standard di PowerPoint</vt:lpstr>
      <vt:lpstr>Sleeve con approccio laterale</vt:lpstr>
      <vt:lpstr>Presentazione standard di PowerPoint</vt:lpstr>
      <vt:lpstr>Tecnica chirurgica</vt:lpstr>
      <vt:lpstr>Il nostro studio, confronto tra sleeve gastrectomy a 4 trocar con approccio mediale (4TSG) e a 3 trocar con approccio laterale (3TSG)</vt:lpstr>
      <vt:lpstr>Presentazione standard di PowerPoint</vt:lpstr>
      <vt:lpstr>Tempi operatori e cariche usate</vt:lpstr>
      <vt:lpstr>Complicanze</vt:lpstr>
      <vt:lpstr>conclusioni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SILEO</cp:lastModifiedBy>
  <cp:revision>40</cp:revision>
  <cp:lastPrinted>2025-04-29T08:05:22Z</cp:lastPrinted>
  <dcterms:created xsi:type="dcterms:W3CDTF">2022-02-27T17:36:31Z</dcterms:created>
  <dcterms:modified xsi:type="dcterms:W3CDTF">2025-05-06T11:15:57Z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